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66" r:id="rId2"/>
    <p:sldId id="367" r:id="rId3"/>
    <p:sldId id="333" r:id="rId4"/>
    <p:sldId id="382" r:id="rId5"/>
    <p:sldId id="335" r:id="rId6"/>
    <p:sldId id="336" r:id="rId7"/>
    <p:sldId id="337" r:id="rId8"/>
    <p:sldId id="338" r:id="rId9"/>
    <p:sldId id="339" r:id="rId10"/>
    <p:sldId id="340" r:id="rId11"/>
    <p:sldId id="341" r:id="rId12"/>
    <p:sldId id="342" r:id="rId13"/>
    <p:sldId id="343" r:id="rId14"/>
    <p:sldId id="344" r:id="rId15"/>
    <p:sldId id="345" r:id="rId16"/>
    <p:sldId id="346" r:id="rId17"/>
    <p:sldId id="380" r:id="rId18"/>
    <p:sldId id="378" r:id="rId19"/>
    <p:sldId id="375" r:id="rId20"/>
    <p:sldId id="349" r:id="rId21"/>
    <p:sldId id="350" r:id="rId22"/>
    <p:sldId id="351" r:id="rId23"/>
    <p:sldId id="376" r:id="rId24"/>
    <p:sldId id="377" r:id="rId25"/>
    <p:sldId id="383" r:id="rId26"/>
    <p:sldId id="356" r:id="rId27"/>
    <p:sldId id="361" r:id="rId28"/>
    <p:sldId id="353" r:id="rId29"/>
    <p:sldId id="357" r:id="rId30"/>
    <p:sldId id="358" r:id="rId31"/>
    <p:sldId id="359" r:id="rId32"/>
    <p:sldId id="360" r:id="rId33"/>
    <p:sldId id="362" r:id="rId34"/>
    <p:sldId id="363" r:id="rId35"/>
    <p:sldId id="364" r:id="rId36"/>
    <p:sldId id="365" r:id="rId37"/>
    <p:sldId id="314" r:id="rId38"/>
    <p:sldId id="369" r:id="rId39"/>
    <p:sldId id="371" r:id="rId40"/>
    <p:sldId id="381" r:id="rId41"/>
    <p:sldId id="315" r:id="rId42"/>
    <p:sldId id="370" r:id="rId43"/>
    <p:sldId id="372" r:id="rId44"/>
    <p:sldId id="267" r:id="rId45"/>
    <p:sldId id="317" r:id="rId46"/>
    <p:sldId id="318" r:id="rId47"/>
    <p:sldId id="269" r:id="rId48"/>
    <p:sldId id="321" r:id="rId49"/>
    <p:sldId id="270" r:id="rId50"/>
    <p:sldId id="319" r:id="rId51"/>
    <p:sldId id="320" r:id="rId52"/>
    <p:sldId id="322" r:id="rId53"/>
    <p:sldId id="324" r:id="rId54"/>
    <p:sldId id="323" r:id="rId55"/>
    <p:sldId id="325" r:id="rId56"/>
    <p:sldId id="326" r:id="rId57"/>
    <p:sldId id="327" r:id="rId58"/>
    <p:sldId id="271" r:id="rId59"/>
    <p:sldId id="305" r:id="rId60"/>
    <p:sldId id="328" r:id="rId61"/>
    <p:sldId id="329" r:id="rId62"/>
    <p:sldId id="330" r:id="rId63"/>
    <p:sldId id="331" r:id="rId64"/>
    <p:sldId id="33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18BC8"/>
    <a:srgbClr val="9DB1DF"/>
    <a:srgbClr val="ED2E00"/>
    <a:srgbClr val="EC5F56"/>
    <a:srgbClr val="EC5D00"/>
    <a:srgbClr val="C05D57"/>
    <a:srgbClr val="EC5D57"/>
    <a:srgbClr val="EDBB00"/>
    <a:srgbClr val="E86E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12" autoAdjust="0"/>
    <p:restoredTop sz="70698" autoAdjust="0"/>
  </p:normalViewPr>
  <p:slideViewPr>
    <p:cSldViewPr snapToGrid="0">
      <p:cViewPr>
        <p:scale>
          <a:sx n="125" d="100"/>
          <a:sy n="125" d="100"/>
        </p:scale>
        <p:origin x="210" y="-198"/>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4018036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041175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644142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4234862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r>
                  <a:rPr lang="zh-CN" altLang="en-US" dirty="0"/>
                  <a:t>和点</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0.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9.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59.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0.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40.png"/><Relationship Id="rId5" Type="http://schemas.openxmlformats.org/officeDocument/2006/relationships/image" Target="../media/image61.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png"/><Relationship Id="rId9" Type="http://schemas.openxmlformats.org/officeDocument/2006/relationships/image" Target="../media/image380.png"/><Relationship Id="rId1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gif"/></Relationships>
</file>

<file path=ppt/slides/_rels/slide2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670.png"/><Relationship Id="rId12"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60.png"/><Relationship Id="rId11" Type="http://schemas.openxmlformats.org/officeDocument/2006/relationships/image" Target="../media/image680.png"/><Relationship Id="rId5" Type="http://schemas.openxmlformats.org/officeDocument/2006/relationships/image" Target="../media/image72.png"/><Relationship Id="rId10" Type="http://schemas.openxmlformats.org/officeDocument/2006/relationships/image" Target="../media/image700.png"/><Relationship Id="rId4" Type="http://schemas.openxmlformats.org/officeDocument/2006/relationships/image" Target="../media/image71.png"/><Relationship Id="rId9" Type="http://schemas.openxmlformats.org/officeDocument/2006/relationships/image" Target="../media/image690.png"/><Relationship Id="rId14" Type="http://schemas.openxmlformats.org/officeDocument/2006/relationships/image" Target="../media/image731.png"/></Relationships>
</file>

<file path=ppt/slides/_rels/slide3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gif"/></Relationships>
</file>

<file path=ppt/slides/_rels/slide3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5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2.jpg"/></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145/2461912.2461984" TargetMode="External"/><Relationship Id="rId1" Type="http://schemas.openxmlformats.org/officeDocument/2006/relationships/slideLayout" Target="../slideLayouts/slideLayout2.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016/j.jvcir.2007.01.005"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046F9-6876-D746-A1AD-2C8C8BF84784}"/>
              </a:ext>
            </a:extLst>
          </p:cNvPr>
          <p:cNvSpPr>
            <a:spLocks noGrp="1"/>
          </p:cNvSpPr>
          <p:nvPr>
            <p:ph type="ctrTitle"/>
          </p:nvPr>
        </p:nvSpPr>
        <p:spPr>
          <a:xfrm>
            <a:off x="1524000" y="1041400"/>
            <a:ext cx="9144000" cy="2387600"/>
          </a:xfrm>
        </p:spPr>
        <p:txBody>
          <a:bodyPr/>
          <a:lstStyle/>
          <a:p>
            <a:r>
              <a:rPr kumimoji="1" lang="zh-CN" altLang="en-US" dirty="0"/>
              <a:t>效果动图</a:t>
            </a:r>
          </a:p>
        </p:txBody>
      </p:sp>
      <p:sp>
        <p:nvSpPr>
          <p:cNvPr id="3" name="副标题 2">
            <a:extLst>
              <a:ext uri="{FF2B5EF4-FFF2-40B4-BE49-F238E27FC236}">
                <a16:creationId xmlns:a16="http://schemas.microsoft.com/office/drawing/2014/main" id="{5EEF28EC-0653-3C44-89E4-ED020D980C4E}"/>
              </a:ext>
            </a:extLst>
          </p:cNvPr>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3910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Navier-Stokes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3"/>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7508021" y="2125529"/>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75479"/>
                </a:xfrm>
                <a:prstGeom prst="rect">
                  <a:avLst/>
                </a:prstGeom>
                <a:blipFill>
                  <a:blip r:embed="rId4"/>
                  <a:stretch>
                    <a:fillRect t="-2105" r="-10795" b="-27368"/>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F34B8D6C-0484-4DAC-91F0-932EFFDD0604}"/>
                  </a:ext>
                </a:extLst>
              </p:cNvPr>
              <p:cNvSpPr/>
              <p:nvPr/>
            </p:nvSpPr>
            <p:spPr>
              <a:xfrm>
                <a:off x="6538660" y="3476997"/>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6538660" y="3476997"/>
                <a:ext cx="1110176" cy="461665"/>
              </a:xfrm>
              <a:prstGeom prst="rect">
                <a:avLst/>
              </a:prstGeom>
              <a:blipFill>
                <a:blip r:embed="rId5"/>
                <a:stretch>
                  <a:fillRect b="-10526"/>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Tree>
    <p:extLst>
      <p:ext uri="{BB962C8B-B14F-4D97-AF65-F5344CB8AC3E}">
        <p14:creationId xmlns:p14="http://schemas.microsoft.com/office/powerpoint/2010/main" val="3784237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质量守恒方程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r>
                  <a:rPr lang="en-US" altLang="zh-CN" dirty="0">
                    <a:sym typeface="Wingdings" panose="05000000000000000000" pitchFamily="2" charset="2"/>
                  </a:rPr>
                  <a:t></a:t>
                </a:r>
                <a:r>
                  <a:rPr lang="zh-CN" altLang="en-US" dirty="0"/>
                  <a:t>）</a:t>
                </a:r>
                <a:endParaRPr lang="en-US" altLang="zh-CN" dirty="0"/>
              </a:p>
              <a:p>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sz="3600" dirty="0"/>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b="1" dirty="0"/>
                  <a:t>千禧年七大数学难题之一</a:t>
                </a:r>
                <a:endParaRPr lang="en-US" altLang="zh-CN" b="1"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6096000" y="3099329"/>
            <a:ext cx="5068170" cy="3324040"/>
          </a:xfrm>
          <a:prstGeom prst="rect">
            <a:avLst/>
          </a:prstGeom>
        </p:spPr>
      </p:pic>
    </p:spTree>
    <p:extLst>
      <p:ext uri="{BB962C8B-B14F-4D97-AF65-F5344CB8AC3E}">
        <p14:creationId xmlns:p14="http://schemas.microsoft.com/office/powerpoint/2010/main" val="2150973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分步求解思想</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相当于：</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a:xfrm>
                <a:off x="838199" y="1825625"/>
                <a:ext cx="5686425" cy="4351338"/>
              </a:xfrm>
            </p:spPr>
            <p:txBody>
              <a:bodyPr/>
              <a:lstStyle/>
              <a:p>
                <a:pPr marL="0" indent="0">
                  <a:buNone/>
                </a:pPr>
                <a:r>
                  <a:rPr lang="zh-CN" altLang="en-US" sz="2000" dirty="0"/>
                  <a:t>动量方程：</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EDBB00"/>
                            </a:solidFill>
                            <a:latin typeface="Cambria Math" panose="02040503050406030204" pitchFamily="18" charset="0"/>
                          </a:rPr>
                        </m:ctrlPr>
                      </m:accPr>
                      <m:e>
                        <m:r>
                          <a:rPr lang="en-US" altLang="zh-CN" sz="2000" i="1">
                            <a:solidFill>
                              <a:srgbClr val="EDBB00"/>
                            </a:solidFill>
                            <a:latin typeface="Cambria Math" panose="02040503050406030204" pitchFamily="18" charset="0"/>
                          </a:rPr>
                          <m:t>𝑔</m:t>
                        </m:r>
                      </m:e>
                    </m:acc>
                  </m:oMath>
                </a14:m>
                <a:endParaRPr lang="en-US" altLang="zh-CN" sz="2000" i="1" dirty="0">
                  <a:solidFill>
                    <a:srgbClr val="EDBB00"/>
                  </a:solidFill>
                  <a:latin typeface="Cambria Math" panose="02040503050406030204" pitchFamily="18" charset="0"/>
                </a:endParaRPr>
              </a:p>
              <a:p>
                <a:pPr marL="0" indent="0">
                  <a:buNone/>
                </a:pPr>
                <a:r>
                  <a:rPr lang="zh-CN" altLang="en-US" sz="2000" dirty="0"/>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m:t>
                    </m:r>
                    <m:r>
                      <a:rPr lang="en-US" altLang="zh-CN" sz="2000" i="1">
                        <a:solidFill>
                          <a:srgbClr val="E86E1A"/>
                        </a:solidFill>
                        <a:latin typeface="Cambria Math" panose="02040503050406030204" pitchFamily="18" charset="0"/>
                      </a:rPr>
                      <m:t>0</m:t>
                    </m:r>
                  </m:oMath>
                </a14:m>
                <a:endParaRPr lang="en-US" altLang="zh-CN" dirty="0"/>
              </a:p>
              <a:p>
                <a:pPr marL="0" indent="0">
                  <a:buNone/>
                </a:pPr>
                <a:endParaRPr lang="en-US" altLang="zh-CN"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xfrm>
                <a:off x="838199" y="1825625"/>
                <a:ext cx="5686425" cy="4351338"/>
              </a:xfrm>
              <a:blipFill>
                <a:blip r:embed="rId3"/>
                <a:stretch>
                  <a:fillRect l="-10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a:xfrm>
                <a:off x="6172200" y="1825625"/>
                <a:ext cx="5848350" cy="4351338"/>
              </a:xfrm>
            </p:spPr>
            <p:txBody>
              <a:bodyPr/>
              <a:lstStyle/>
              <a:p>
                <a:pPr lvl="1">
                  <a:lnSpc>
                    <a:spcPct val="120000"/>
                  </a:lnSpc>
                </a:pPr>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lnSpc>
                    <a:spcPct val="120000"/>
                  </a:lnSpc>
                </a:pPr>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0</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2</m:t>
                    </m:r>
                    <m:r>
                      <a:rPr lang="en-US" altLang="zh-CN" i="1">
                        <a:latin typeface="Cambria Math" panose="02040503050406030204" pitchFamily="18" charset="0"/>
                      </a:rPr>
                      <m:t>,…</m:t>
                    </m:r>
                  </m:oMath>
                </a14:m>
                <a:endParaRPr lang="en-US" altLang="zh-CN" dirty="0"/>
              </a:p>
              <a:p>
                <a:pPr lvl="2">
                  <a:lnSpc>
                    <a:spcPct val="120000"/>
                  </a:lnSpc>
                </a:pPr>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lnSpc>
                    <a:spcPct val="120000"/>
                  </a:lnSpc>
                </a:pPr>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lnSpc>
                    <a:spcPct val="120000"/>
                  </a:lnSpc>
                </a:pPr>
                <a:r>
                  <a:rPr lang="zh-CN" altLang="en-US" dirty="0"/>
                  <a:t>计算体积力项</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𝑔</m:t>
                        </m:r>
                      </m:e>
                    </m:acc>
                  </m:oMath>
                </a14:m>
                <a:endParaRPr lang="en-US" altLang="zh-CN" dirty="0"/>
              </a:p>
              <a:p>
                <a:pPr lvl="2">
                  <a:lnSpc>
                    <a:spcPct val="120000"/>
                  </a:lnSpc>
                </a:pPr>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xfrm>
                <a:off x="6172200" y="1825625"/>
                <a:ext cx="5848350" cy="4351338"/>
              </a:xfrm>
              <a:blipFill>
                <a:blip r:embed="rId4"/>
                <a:stretch>
                  <a:fillRect t="-2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5721076" y="491337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C5C2542A-83D4-4BF7-B42C-43E33604398E}"/>
              </a:ext>
            </a:extLst>
          </p:cNvPr>
          <p:cNvGrpSpPr/>
          <p:nvPr/>
        </p:nvGrpSpPr>
        <p:grpSpPr>
          <a:xfrm>
            <a:off x="4985023" y="2019137"/>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27DE82C2-D7F4-4D40-A80B-05C2EF2125FD}"/>
              </a:ext>
            </a:extLst>
          </p:cNvPr>
          <p:cNvGrpSpPr/>
          <p:nvPr/>
        </p:nvGrpSpPr>
        <p:grpSpPr>
          <a:xfrm>
            <a:off x="838199" y="3165913"/>
            <a:ext cx="6096000" cy="2855199"/>
            <a:chOff x="861019" y="3321733"/>
            <a:chExt cx="6096000" cy="2855199"/>
          </a:xfrm>
        </p:grpSpPr>
        <p:sp>
          <p:nvSpPr>
            <p:cNvPr id="5" name="矩形 4">
              <a:extLst>
                <a:ext uri="{FF2B5EF4-FFF2-40B4-BE49-F238E27FC236}">
                  <a16:creationId xmlns:a16="http://schemas.microsoft.com/office/drawing/2014/main" id="{36E29EA8-B093-405A-B0B5-865BA2292FDA}"/>
                </a:ext>
              </a:extLst>
            </p:cNvPr>
            <p:cNvSpPr/>
            <p:nvPr/>
          </p:nvSpPr>
          <p:spPr>
            <a:xfrm>
              <a:off x="871588" y="3321733"/>
              <a:ext cx="4736555" cy="28551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861019" y="3429000"/>
                  <a:ext cx="6096000" cy="2747932"/>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rPr>
                    <a:t>忽略黏力，并分步拆解成：</a:t>
                  </a:r>
                  <a:endParaRPr lang="en-US" altLang="zh-CN" sz="2400" dirty="0">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solidFill>
                                <a:srgbClr val="EDBB00"/>
                              </a:solidFill>
                              <a:latin typeface="Cambria Math" panose="02040503050406030204" pitchFamily="18" charset="0"/>
                            </a:rPr>
                          </m:ctrlPr>
                        </m:accPr>
                        <m:e>
                          <m:r>
                            <a:rPr lang="en-US" altLang="zh-CN" sz="2400" i="1">
                              <a:solidFill>
                                <a:srgbClr val="EDBB00"/>
                              </a:solidFill>
                              <a:latin typeface="Cambria Math" panose="02040503050406030204" pitchFamily="18" charset="0"/>
                            </a:rPr>
                            <m:t>𝑔</m:t>
                          </m:r>
                        </m:e>
                      </m:acc>
                    </m:oMath>
                  </a14:m>
                  <a:r>
                    <a:rPr lang="en-US" altLang="zh-CN" sz="2400" dirty="0"/>
                    <a:t> </a:t>
                  </a:r>
                  <a:r>
                    <a:rPr lang="en-US" altLang="zh-CN" sz="2400" dirty="0">
                      <a:solidFill>
                        <a:schemeClr val="accent4"/>
                      </a:solidFill>
                    </a:rPr>
                    <a:t>(</a:t>
                  </a:r>
                  <a:r>
                    <a:rPr lang="zh-CN" altLang="en-US" sz="2400" dirty="0">
                      <a:solidFill>
                        <a:schemeClr val="accent4"/>
                      </a:solidFill>
                    </a:rPr>
                    <a:t>体积力</a:t>
                  </a:r>
                  <a:r>
                    <a:rPr lang="en-US" altLang="zh-CN" sz="2400" dirty="0">
                      <a:solidFill>
                        <a:schemeClr val="accent4"/>
                      </a:solidFill>
                    </a:rPr>
                    <a:t>)</a:t>
                  </a:r>
                  <a:endParaRPr lang="en-US" altLang="zh-CN" sz="2400" i="1" dirty="0">
                    <a:solidFill>
                      <a:schemeClr val="accent4"/>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m:t>
                              </m:r>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861019" y="3429000"/>
                  <a:ext cx="6096000" cy="2747932"/>
                </a:xfrm>
                <a:prstGeom prst="rect">
                  <a:avLst/>
                </a:prstGeom>
                <a:blipFill>
                  <a:blip r:embed="rId5"/>
                  <a:stretch>
                    <a:fillRect l="-1500" t="-177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2517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m:t>
                    </m:r>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+1,</m:t>
                              </m:r>
                              <m:r>
                                <a:rPr lang="en-US" altLang="zh-CN" sz="2100" i="1">
                                  <a:solidFill>
                                    <a:schemeClr val="accent2"/>
                                  </a:solidFill>
                                  <a:latin typeface="Cambria Math" panose="02040503050406030204" pitchFamily="18" charset="0"/>
                                </a:rPr>
                                <m:t>𝑗</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sz="2100" i="1" dirty="0">
                  <a:solidFill>
                    <a:schemeClr val="accent2"/>
                  </a:solidFill>
                  <a:latin typeface="Cambria Math" panose="02040503050406030204" pitchFamily="18" charset="0"/>
                </a:endParaRPr>
              </a:p>
              <a:p>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i="1">
                            <a:latin typeface="Cambria Math" panose="02040503050406030204" pitchFamily="18" charset="0"/>
                          </a:rPr>
                          <m:t>𝑣</m:t>
                        </m:r>
                      </m:num>
                      <m:den>
                        <m:r>
                          <a:rPr lang="zh-CN" altLang="en-US" sz="2300" i="1">
                            <a:latin typeface="Cambria Math" panose="02040503050406030204" pitchFamily="18" charset="0"/>
                          </a:rPr>
                          <m:t>𝜕</m:t>
                        </m:r>
                        <m:r>
                          <a:rPr lang="en-US" altLang="zh-CN" sz="2300" i="1">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smtClean="0">
                                <a:latin typeface="Cambria Math" panose="02040503050406030204" pitchFamily="18" charset="0"/>
                              </a:rPr>
                            </m:ctrlPr>
                          </m:sSubSupPr>
                          <m:e>
                            <m:r>
                              <a:rPr lang="en-US" altLang="zh-CN" sz="2300" b="0" i="1" smtClean="0">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b="0" i="1" smtClean="0">
                                <a:solidFill>
                                  <a:schemeClr val="accent1"/>
                                </a:solidFill>
                                <a:latin typeface="Cambria Math" panose="02040503050406030204" pitchFamily="18" charset="0"/>
                              </a:rPr>
                              <m:t>𝑛</m:t>
                            </m:r>
                            <m:r>
                              <a:rPr lang="en-US" altLang="zh-CN" sz="2300" b="0" i="1" smtClean="0">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=0</a:t>
                </a:r>
              </a:p>
              <a:p>
                <a:endParaRPr lang="en-US" altLang="zh-CN" dirty="0"/>
              </a:p>
              <a:p>
                <a:r>
                  <a:rPr lang="zh-CN" altLang="en-US" dirty="0"/>
                  <a:t>压力方程</a:t>
                </a:r>
                <a:r>
                  <a:rPr lang="en-US" altLang="zh-CN" dirty="0"/>
                  <a:t>(The Pressure Equations)</a:t>
                </a:r>
              </a:p>
              <a:p>
                <a:pPr marL="0" indent="0">
                  <a:buNone/>
                </a:pPr>
                <a14:m>
                  <m:oMathPara xmlns:m="http://schemas.openxmlformats.org/officeDocument/2006/math">
                    <m:oMathParaPr>
                      <m:jc m:val="centerGroup"/>
                    </m:oMathParaPr>
                    <m:oMath xmlns:m="http://schemas.openxmlformats.org/officeDocument/2006/math">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𝑡</m:t>
                          </m:r>
                        </m:num>
                        <m:den>
                          <m:r>
                            <a:rPr lang="zh-CN" altLang="en-US" sz="2100" b="0" i="1" smtClean="0">
                              <a:latin typeface="Cambria Math" panose="02040503050406030204" pitchFamily="18" charset="0"/>
                              <a:ea typeface="Cambria Math" panose="02040503050406030204" pitchFamily="18" charset="0"/>
                            </a:rPr>
                            <m:t>𝜌</m:t>
                          </m:r>
                        </m:den>
                      </m:f>
                      <m:r>
                        <a:rPr lang="en-US" altLang="zh-CN" sz="2100" b="0" i="1" smtClean="0">
                          <a:latin typeface="Cambria Math" panose="02040503050406030204" pitchFamily="18" charset="0"/>
                          <a:ea typeface="Cambria Math" panose="02040503050406030204" pitchFamily="18" charset="0"/>
                        </a:rPr>
                        <m:t>(</m:t>
                      </m:r>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4</m:t>
                          </m:r>
                          <m:sSub>
                            <m:sSubPr>
                              <m:ctrlPr>
                                <a:rPr lang="en-US" altLang="zh-CN" sz="2100" b="0" i="1" smtClean="0">
                                  <a:latin typeface="Cambria Math" panose="02040503050406030204" pitchFamily="18" charset="0"/>
                                  <a:ea typeface="Cambria Math" panose="02040503050406030204" pitchFamily="18" charset="0"/>
                                </a:rPr>
                              </m:ctrlPr>
                            </m:sSubPr>
                            <m:e>
                              <m:r>
                                <a:rPr lang="en-US" altLang="zh-CN" sz="2100" b="0" i="1" smtClean="0">
                                  <a:latin typeface="Cambria Math" panose="02040503050406030204" pitchFamily="18" charset="0"/>
                                  <a:ea typeface="Cambria Math" panose="02040503050406030204" pitchFamily="18" charset="0"/>
                                </a:rPr>
                                <m:t>𝑝</m:t>
                              </m:r>
                            </m:e>
                            <m:sub>
                              <m:r>
                                <a:rPr lang="en-US" altLang="zh-CN" sz="2100" b="0" i="1" smtClean="0">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smtClean="0">
                                  <a:latin typeface="Cambria Math" panose="02040503050406030204" pitchFamily="18" charset="0"/>
                                  <a:ea typeface="Cambria Math" panose="02040503050406030204" pitchFamily="18" charset="0"/>
                                </a:rPr>
                                <m:t>𝑖</m:t>
                              </m:r>
                              <m:r>
                                <a:rPr lang="en-US" altLang="zh-CN" sz="2100" i="1" smtClean="0">
                                  <a:latin typeface="Cambria Math" panose="02040503050406030204" pitchFamily="18" charset="0"/>
                                  <a:ea typeface="Cambria Math" panose="02040503050406030204" pitchFamily="18" charset="0"/>
                                </a:rPr>
                                <m:t>,</m:t>
                              </m:r>
                              <m:r>
                                <a:rPr lang="en-US" altLang="zh-CN" sz="2100" i="1" smtClean="0">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+1</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𝑗</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sub>
                          </m:sSub>
                        </m:num>
                        <m:den>
                          <m:sSup>
                            <m:sSupPr>
                              <m:ctrlPr>
                                <a:rPr lang="en-US" altLang="zh-CN" sz="2100" b="0" i="1" smtClean="0">
                                  <a:latin typeface="Cambria Math" panose="02040503050406030204" pitchFamily="18" charset="0"/>
                                  <a:ea typeface="Cambria Math" panose="02040503050406030204" pitchFamily="18" charset="0"/>
                                </a:rPr>
                              </m:ctrlPr>
                            </m:sSupPr>
                            <m:e>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𝑥</m:t>
                              </m:r>
                            </m:e>
                            <m:sup>
                              <m:r>
                                <a:rPr lang="en-US" altLang="zh-CN" sz="2100" b="0" i="1" smtClean="0">
                                  <a:latin typeface="Cambria Math" panose="02040503050406030204" pitchFamily="18" charset="0"/>
                                  <a:ea typeface="Cambria Math" panose="02040503050406030204" pitchFamily="18" charset="0"/>
                                </a:rPr>
                                <m:t>2</m:t>
                              </m:r>
                            </m:sup>
                          </m:sSup>
                        </m:den>
                      </m:f>
                      <m:r>
                        <a:rPr lang="en-US" altLang="zh-CN" sz="2100" b="0" i="1" smtClean="0">
                          <a:latin typeface="Cambria Math" panose="02040503050406030204" pitchFamily="18" charset="0"/>
                          <a:ea typeface="Cambria Math" panose="02040503050406030204" pitchFamily="18" charset="0"/>
                        </a:rPr>
                        <m:t>)=−(</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m:rPr>
                          <m:nor/>
                        </m:rPr>
                        <a:rPr lang="en-US" altLang="zh-CN" sz="2100" dirty="0"/>
                        <m:t>+</m:t>
                      </m:r>
                      <m:r>
                        <m:rPr>
                          <m:nor/>
                        </m:rPr>
                        <a:rPr lang="en-US" altLang="zh-CN" sz="2100" dirty="0">
                          <a:ea typeface="Cambria Math" panose="02040503050406030204" pitchFamily="18" charset="0"/>
                        </a:rPr>
                        <m:t> </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a:rPr lang="en-US" altLang="zh-CN" sz="2100" b="0" i="1" smtClean="0">
                          <a:latin typeface="Cambria Math" panose="02040503050406030204" pitchFamily="18" charset="0"/>
                          <a:ea typeface="Cambria Math" panose="02040503050406030204" pitchFamily="18" charset="0"/>
                        </a:rPr>
                        <m:t>)</m:t>
                      </m:r>
                    </m:oMath>
                  </m:oMathPara>
                </a14:m>
                <a:endParaRPr lang="en-US" altLang="zh-CN" sz="2100" dirty="0"/>
              </a:p>
              <a:p>
                <a:pPr marL="457200" lvl="1" indent="0">
                  <a:buNone/>
                </a:pPr>
                <a:r>
                  <a:rPr lang="en-US" altLang="zh-CN" sz="2100" b="0" dirty="0"/>
                  <a:t>                                                             </a:t>
                </a:r>
                <a14:m>
                  <m:oMath xmlns:m="http://schemas.openxmlformats.org/officeDocument/2006/math">
                    <m:r>
                      <a:rPr lang="en-US" altLang="zh-CN" sz="2100" b="0" i="1" smtClean="0">
                        <a:solidFill>
                          <a:srgbClr val="C00000"/>
                        </a:solidFill>
                        <a:latin typeface="Cambria Math" panose="02040503050406030204" pitchFamily="18" charset="0"/>
                      </a:rPr>
                      <m:t>−</m:t>
                    </m:r>
                    <m:f>
                      <m:fPr>
                        <m:ctrlPr>
                          <a:rPr lang="en-US" altLang="zh-CN" sz="2100" b="0" i="1" smtClean="0">
                            <a:solidFill>
                              <a:srgbClr val="C00000"/>
                            </a:solidFill>
                            <a:latin typeface="Cambria Math" panose="02040503050406030204" pitchFamily="18" charset="0"/>
                          </a:rPr>
                        </m:ctrlPr>
                      </m:fPr>
                      <m:num>
                        <m:r>
                          <a:rPr lang="en-US" altLang="zh-CN" sz="2100" b="0" i="1" smtClean="0">
                            <a:solidFill>
                              <a:srgbClr val="C00000"/>
                            </a:solidFill>
                            <a:latin typeface="Cambria Math" panose="02040503050406030204" pitchFamily="18" charset="0"/>
                            <a:ea typeface="Cambria Math" panose="02040503050406030204" pitchFamily="18" charset="0"/>
                          </a:rPr>
                          <m:t>∆</m:t>
                        </m:r>
                        <m:r>
                          <a:rPr lang="en-US" altLang="zh-CN" sz="2100" b="0" i="1" smtClean="0">
                            <a:solidFill>
                              <a:srgbClr val="C00000"/>
                            </a:solidFill>
                            <a:latin typeface="Cambria Math" panose="02040503050406030204" pitchFamily="18" charset="0"/>
                            <a:ea typeface="Cambria Math" panose="02040503050406030204" pitchFamily="18" charset="0"/>
                          </a:rPr>
                          <m:t>𝑡</m:t>
                        </m:r>
                      </m:num>
                      <m:den>
                        <m:r>
                          <a:rPr lang="zh-CN" altLang="en-US" sz="2100" b="0" i="1" smtClean="0">
                            <a:solidFill>
                              <a:srgbClr val="C00000"/>
                            </a:solidFill>
                            <a:latin typeface="Cambria Math" panose="02040503050406030204" pitchFamily="18" charset="0"/>
                          </a:rPr>
                          <m:t>𝜌</m:t>
                        </m:r>
                      </m:den>
                    </m:f>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en-US" altLang="zh-CN" sz="2100" b="0" i="1" smtClean="0">
                        <a:solidFill>
                          <a:srgbClr val="C00000"/>
                        </a:solidFill>
                        <a:latin typeface="Cambria Math" panose="02040503050406030204" pitchFamily="18" charset="0"/>
                      </a:rPr>
                      <m:t>𝑝</m:t>
                    </m:r>
                    <m:r>
                      <a:rPr lang="en-US" altLang="zh-CN" sz="2100" b="0" i="1" smtClean="0">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acc>
                      <m:accPr>
                        <m:chr m:val="⃗"/>
                        <m:ctrlPr>
                          <a:rPr lang="zh-CN" altLang="en-US" sz="2100" i="1">
                            <a:solidFill>
                              <a:srgbClr val="C00000"/>
                            </a:solidFill>
                            <a:latin typeface="Cambria Math" panose="02040503050406030204" pitchFamily="18" charset="0"/>
                          </a:rPr>
                        </m:ctrlPr>
                      </m:accPr>
                      <m:e>
                        <m:r>
                          <a:rPr lang="en-US" altLang="zh-CN" sz="2100" i="1">
                            <a:solidFill>
                              <a:srgbClr val="C00000"/>
                            </a:solidFill>
                            <a:latin typeface="Cambria Math" panose="02040503050406030204" pitchFamily="18" charset="0"/>
                          </a:rPr>
                          <m:t>𝑢</m:t>
                        </m:r>
                      </m:e>
                    </m:acc>
                  </m:oMath>
                </a14:m>
                <a:r>
                  <a:rPr lang="zh-CN" altLang="en-US" sz="2100" dirty="0"/>
                  <a:t>（泊松方程）</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t="-23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19372" y="4081348"/>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01082" y="3113379"/>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01082" y="3113379"/>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869453" y="2218289"/>
            <a:ext cx="428050" cy="879604"/>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3D6F5086-419E-405B-A505-31A0C5F6589D}"/>
              </a:ext>
            </a:extLst>
          </p:cNvPr>
          <p:cNvSpPr/>
          <p:nvPr/>
        </p:nvSpPr>
        <p:spPr>
          <a:xfrm>
            <a:off x="4377851" y="3880493"/>
            <a:ext cx="3301199" cy="53235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弧形 51">
            <a:extLst>
              <a:ext uri="{FF2B5EF4-FFF2-40B4-BE49-F238E27FC236}">
                <a16:creationId xmlns:a16="http://schemas.microsoft.com/office/drawing/2014/main" id="{394E934E-9F5B-41D7-9420-370B5EB5A851}"/>
              </a:ext>
            </a:extLst>
          </p:cNvPr>
          <p:cNvSpPr/>
          <p:nvPr/>
        </p:nvSpPr>
        <p:spPr>
          <a:xfrm rot="5400000">
            <a:off x="7580871" y="4094954"/>
            <a:ext cx="340497" cy="1033163"/>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56" name="箭头: 下 55">
            <a:extLst>
              <a:ext uri="{FF2B5EF4-FFF2-40B4-BE49-F238E27FC236}">
                <a16:creationId xmlns:a16="http://schemas.microsoft.com/office/drawing/2014/main" id="{BDDB0432-10A1-4294-8598-30DB8DAA224C}"/>
              </a:ext>
            </a:extLst>
          </p:cNvPr>
          <p:cNvSpPr/>
          <p:nvPr/>
        </p:nvSpPr>
        <p:spPr>
          <a:xfrm>
            <a:off x="6294120" y="4505829"/>
            <a:ext cx="366811" cy="61690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9568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792979" cy="12330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𝑚</m:t>
                          </m:r>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𝑛</m:t>
                          </m:r>
                          <m:r>
                            <a:rPr lang="en-US" altLang="zh-CN" sz="2000" b="0" i="1" smtClean="0">
                              <a:solidFill>
                                <a:schemeClr val="accent1"/>
                              </a:solidFill>
                              <a:latin typeface="Cambria Math" panose="02040503050406030204" pitchFamily="18" charset="0"/>
                            </a:rPr>
                            <m:t>) ×(</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b="0" i="1" smtClean="0">
                              <a:solidFill>
                                <a:schemeClr val="accent1"/>
                              </a:solidFill>
                              <a:latin typeface="Cambria Math" panose="02040503050406030204" pitchFamily="18" charset="0"/>
                              <a:ea typeface="Cambria Math" panose="02040503050406030204" pitchFamily="18" charset="0"/>
                            </a:rPr>
                            <m:t>)</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lim>
                      </m:limLow>
                    </m:oMath>
                  </m:oMathPara>
                </a14:m>
                <a:endParaRPr lang="zh-CN" altLang="en-US" sz="2000" dirty="0"/>
              </a:p>
            </p:txBody>
          </p:sp>
        </mc:Choice>
        <mc:Fallback>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792979" cy="12330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15682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189064" y="4699905"/>
            <a:ext cx="2164777" cy="1954652"/>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m:t>
                    </m:r>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745269"/>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745269"/>
              </a:xfrm>
              <a:prstGeom prst="rect">
                <a:avLst/>
              </a:prstGeom>
              <a:blipFill>
                <a:blip r:embed="rId4"/>
                <a:stretch>
                  <a:fillRect l="-3583"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3756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lstStyle/>
          <a:p>
            <a:r>
              <a:rPr lang="zh-CN" altLang="en-US" dirty="0"/>
              <a:t>固体</a:t>
            </a:r>
            <a:endParaRPr lang="en-US" altLang="zh-CN" dirty="0"/>
          </a:p>
          <a:p>
            <a:r>
              <a:rPr lang="zh-CN" altLang="en-US" dirty="0"/>
              <a:t>液体和气体（烟雾、海浪、水滴</a:t>
            </a:r>
            <a:r>
              <a:rPr lang="en-US" altLang="zh-CN" dirty="0"/>
              <a:t>…</a:t>
            </a:r>
            <a:r>
              <a:rPr lang="zh-CN" altLang="en-US" dirty="0"/>
              <a:t>）</a:t>
            </a:r>
            <a:endParaRPr lang="en-US" altLang="zh-CN" dirty="0"/>
          </a:p>
          <a:p>
            <a:pPr lvl="1"/>
            <a:r>
              <a:rPr lang="zh-CN" altLang="en-US" dirty="0"/>
              <a:t>流动：不断变形的运动</a:t>
            </a:r>
          </a:p>
        </p:txBody>
      </p:sp>
      <p:pic>
        <p:nvPicPr>
          <p:cNvPr id="5" name="图片 4">
            <a:extLst>
              <a:ext uri="{FF2B5EF4-FFF2-40B4-BE49-F238E27FC236}">
                <a16:creationId xmlns:a16="http://schemas.microsoft.com/office/drawing/2014/main" id="{9A240F9C-1337-47C4-8A69-4001A29E70E5}"/>
              </a:ext>
            </a:extLst>
          </p:cNvPr>
          <p:cNvPicPr>
            <a:picLocks noChangeAspect="1"/>
          </p:cNvPicPr>
          <p:nvPr/>
        </p:nvPicPr>
        <p:blipFill>
          <a:blip r:embed="rId3"/>
          <a:stretch>
            <a:fillRect/>
          </a:stretch>
        </p:blipFill>
        <p:spPr>
          <a:xfrm>
            <a:off x="6096000" y="3101975"/>
            <a:ext cx="5924550" cy="3390900"/>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smtClean="0">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9302343" y="4749930"/>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6" name="矩形 85">
                <a:extLst>
                  <a:ext uri="{FF2B5EF4-FFF2-40B4-BE49-F238E27FC236}">
                    <a16:creationId xmlns:a16="http://schemas.microsoft.com/office/drawing/2014/main" id="{BF2EF2DA-9E05-4530-9124-ACA8E7913E02}"/>
                  </a:ext>
                </a:extLst>
              </p:cNvPr>
              <p:cNvSpPr/>
              <p:nvPr/>
            </p:nvSpPr>
            <p:spPr>
              <a:xfrm>
                <a:off x="8533110" y="5054109"/>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8533110" y="5054109"/>
                <a:ext cx="983603" cy="410946"/>
              </a:xfrm>
              <a:prstGeom prst="rect">
                <a:avLst/>
              </a:prstGeom>
              <a:blipFill>
                <a:blip r:embed="rId12"/>
                <a:stretch>
                  <a:fillRect t="-22388" r="-11801" b="-134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5881800" y="4413452"/>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5881800" y="4413452"/>
                <a:ext cx="2857257" cy="23203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8443138" y="5724278"/>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spTree>
    <p:extLst>
      <p:ext uri="{BB962C8B-B14F-4D97-AF65-F5344CB8AC3E}">
        <p14:creationId xmlns:p14="http://schemas.microsoft.com/office/powerpoint/2010/main" val="787359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a:p>
            <a:endParaRPr lang="zh-CN" altLang="en-US"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a:p>
            <a:endParaRPr lang="zh-CN" altLang="en-US" dirty="0"/>
          </a:p>
        </p:txBody>
      </p:sp>
      <p:grpSp>
        <p:nvGrpSpPr>
          <p:cNvPr id="5" name="组合 4">
            <a:extLst>
              <a:ext uri="{FF2B5EF4-FFF2-40B4-BE49-F238E27FC236}">
                <a16:creationId xmlns:a16="http://schemas.microsoft.com/office/drawing/2014/main" id="{AE611569-4CD4-4066-AF62-375F2E60BD8B}"/>
              </a:ext>
            </a:extLst>
          </p:cNvPr>
          <p:cNvGrpSpPr/>
          <p:nvPr/>
        </p:nvGrpSpPr>
        <p:grpSpPr>
          <a:xfrm>
            <a:off x="1422824" y="3458629"/>
            <a:ext cx="3636136" cy="2718334"/>
            <a:chOff x="6400798" y="2755365"/>
            <a:chExt cx="3636136" cy="2718334"/>
          </a:xfrm>
        </p:grpSpPr>
        <p:grpSp>
          <p:nvGrpSpPr>
            <p:cNvPr id="6" name="组合 5">
              <a:extLst>
                <a:ext uri="{FF2B5EF4-FFF2-40B4-BE49-F238E27FC236}">
                  <a16:creationId xmlns:a16="http://schemas.microsoft.com/office/drawing/2014/main" id="{BC7140CE-C1B3-478C-BEFA-9B5F5FCB39B8}"/>
                </a:ext>
              </a:extLst>
            </p:cNvPr>
            <p:cNvGrpSpPr/>
            <p:nvPr/>
          </p:nvGrpSpPr>
          <p:grpSpPr>
            <a:xfrm>
              <a:off x="6400799" y="2940766"/>
              <a:ext cx="3636135" cy="2520233"/>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组合 46">
            <a:extLst>
              <a:ext uri="{FF2B5EF4-FFF2-40B4-BE49-F238E27FC236}">
                <a16:creationId xmlns:a16="http://schemas.microsoft.com/office/drawing/2014/main" id="{5E3FB2D8-7259-4F7C-9C25-3011C563B63F}"/>
              </a:ext>
            </a:extLst>
          </p:cNvPr>
          <p:cNvGrpSpPr/>
          <p:nvPr/>
        </p:nvGrpSpPr>
        <p:grpSpPr>
          <a:xfrm>
            <a:off x="6889368" y="3485713"/>
            <a:ext cx="3636135" cy="2621560"/>
            <a:chOff x="1180477" y="2781095"/>
            <a:chExt cx="3636135" cy="2621560"/>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1180477" y="2877657"/>
              <a:ext cx="3636135" cy="2524998"/>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467224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lstStyle/>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a:p>
            <a:r>
              <a:rPr lang="zh-CN" altLang="en-US" dirty="0"/>
              <a:t>约束组合</a:t>
            </a:r>
            <a:endParaRPr lang="en-US" altLang="zh-CN" dirty="0"/>
          </a:p>
          <a:p>
            <a:pPr lvl="1"/>
            <a:r>
              <a:rPr lang="zh-CN" altLang="en-US" dirty="0"/>
              <a:t>融化，相位变化</a:t>
            </a:r>
            <a:endParaRPr lang="en-US" altLang="zh-CN" dirty="0"/>
          </a:p>
          <a:p>
            <a:pPr lvl="1"/>
            <a:r>
              <a:rPr lang="zh-CN" altLang="en-US" dirty="0"/>
              <a:t>硬布，可弯曲的金属</a:t>
            </a:r>
          </a:p>
        </p:txBody>
      </p:sp>
    </p:spTree>
    <p:extLst>
      <p:ext uri="{BB962C8B-B14F-4D97-AF65-F5344CB8AC3E}">
        <p14:creationId xmlns:p14="http://schemas.microsoft.com/office/powerpoint/2010/main" val="1345096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668597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solidFill>
                          <a:srgbClr val="C00000"/>
                        </a:solidFill>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173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t>PBD </a:t>
                </a:r>
                <a:r>
                  <a:rPr lang="zh-CN" altLang="en-US" dirty="0"/>
                  <a:t>这个方法研究的是一个</a:t>
                </a:r>
                <a:r>
                  <a:rPr lang="zh-CN" altLang="en-US" dirty="0">
                    <a:solidFill>
                      <a:srgbClr val="C00000"/>
                    </a:solidFill>
                  </a:rPr>
                  <a:t>带约束的运动问题</a:t>
                </a:r>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𝑝</m:t>
                                                </m:r>
                                              </m:e>
                                            </m:acc>
                                          </m:e>
                                          <m:sub>
                                            <m:r>
                                              <a:rPr lang="en-US" altLang="zh-CN" b="0" i="1" smtClean="0">
                                                <a:solidFill>
                                                  <a:srgbClr val="C00000"/>
                                                </a:solidFill>
                                                <a:latin typeface="Cambria Math" panose="02040503050406030204" pitchFamily="18" charset="0"/>
                                              </a:rPr>
                                              <m:t>𝑖</m:t>
                                            </m:r>
                                          </m:sub>
                                        </m:sSub>
                                      </m:e>
                                    </m:acc>
                                    <m:r>
                                      <a:rPr lang="zh-CN" altLang="en-US" i="0">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𝑓</m:t>
                                                </m:r>
                                              </m:e>
                                            </m:acc>
                                          </m:e>
                                          <m:sub>
                                            <m:r>
                                              <m:rPr>
                                                <m:sty m:val="p"/>
                                              </m:rPr>
                                              <a:rPr lang="en-US" altLang="zh-CN" i="1">
                                                <a:solidFill>
                                                  <a:srgbClr val="C00000"/>
                                                </a:solidFill>
                                                <a:latin typeface="Cambria Math" panose="02040503050406030204" pitchFamily="18" charset="0"/>
                                              </a:rPr>
                                              <m:t>ex</m:t>
                                            </m:r>
                                            <m:r>
                                              <a:rPr lang="en-US" altLang="zh-CN" b="0" i="1" smtClean="0">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a14:m>
                <a:endParaRPr lang="en-US" altLang="zh-CN" dirty="0"/>
              </a:p>
              <a:p>
                <a:pPr lvl="1"/>
                <a:r>
                  <a:rPr lang="zh-CN" altLang="en-US" dirty="0"/>
                  <a:t>约束对</a:t>
                </a:r>
                <a:r>
                  <a:rPr lang="zh-CN" altLang="en-US" dirty="0">
                    <a:solidFill>
                      <a:srgbClr val="C00000"/>
                    </a:solidFill>
                  </a:rPr>
                  <a:t>加速度</a:t>
                </a:r>
                <a:r>
                  <a:rPr lang="zh-CN" altLang="en-US" dirty="0"/>
                  <a:t>的改变有多大</a:t>
                </a:r>
                <a:endParaRPr lang="en-US" altLang="zh-CN" dirty="0"/>
              </a:p>
            </p:txBody>
          </p:sp>
        </mc:Choice>
        <mc:Fallback>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7069635" y="3780165"/>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47702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fontScale="55000" lnSpcReduction="20000"/>
              </a:bodyPr>
              <a:lstStyle/>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𝑓</m:t>
                                    </m:r>
                                  </m:e>
                                </m:acc>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0"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b="1" i="1" smtClean="0">
                                <a:latin typeface="Cambria Math" panose="02040503050406030204" pitchFamily="18" charset="0"/>
                              </a:rPr>
                            </m:ctrlPr>
                          </m:accPr>
                          <m:e>
                            <m:r>
                              <a:rPr lang="en-US" altLang="zh-CN" b="0" i="1" smtClean="0">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chemeClr val="accent1"/>
                            </a:solidFill>
                            <a:latin typeface="Cambria Math" panose="02040503050406030204" pitchFamily="18" charset="0"/>
                          </a:rPr>
                        </m:ctrlPr>
                      </m:accPr>
                      <m:e>
                        <m:sSub>
                          <m:sSubPr>
                            <m:ctrlPr>
                              <a:rPr lang="en-US" altLang="zh-CN" i="1" smtClean="0">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b="0" i="1" smtClean="0">
                                <a:solidFill>
                                  <a:schemeClr val="accent1"/>
                                </a:solidFill>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m:t>
                        </m:r>
                        <m:sSub>
                          <m:sSubPr>
                            <m:ctrlPr>
                              <a:rPr lang="en-US" altLang="zh-CN" b="0" i="1" smtClean="0">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b="0" i="1" smtClean="0">
                                <a:solidFill>
                                  <a:schemeClr val="accent1"/>
                                </a:solidFill>
                                <a:latin typeface="Cambria Math" panose="02040503050406030204" pitchFamily="18" charset="0"/>
                                <a:ea typeface="Cambria Math" panose="02040503050406030204" pitchFamily="18" charset="0"/>
                              </a:rPr>
                              <m:t>𝑖</m:t>
                            </m:r>
                          </m:sub>
                        </m:sSub>
                      </m:num>
                      <m:den>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b="0" i="1" smtClean="0">
                                <a:solidFill>
                                  <a:schemeClr val="accent1"/>
                                </a:solidFill>
                                <a:latin typeface="Cambria Math" panose="02040503050406030204" pitchFamily="18" charset="0"/>
                                <a:ea typeface="Cambria Math" panose="02040503050406030204" pitchFamily="18" charset="0"/>
                              </a:rPr>
                            </m:ctrlPr>
                          </m:sSupPr>
                          <m:e>
                            <m:r>
                              <a:rPr lang="en-US" altLang="zh-CN" b="0" i="1" smtClean="0">
                                <a:solidFill>
                                  <a:schemeClr val="accent1"/>
                                </a:solidFill>
                                <a:latin typeface="Cambria Math" panose="02040503050406030204" pitchFamily="18" charset="0"/>
                                <a:ea typeface="Cambria Math" panose="02040503050406030204" pitchFamily="18" charset="0"/>
                              </a:rPr>
                              <m:t>𝑡</m:t>
                            </m:r>
                          </m:e>
                          <m:sup>
                            <m:r>
                              <a:rPr lang="en-US" altLang="zh-CN" b="0" i="1" smtClean="0">
                                <a:solidFill>
                                  <a:schemeClr val="accent1"/>
                                </a:solidFill>
                                <a:latin typeface="Cambria Math" panose="02040503050406030204" pitchFamily="18" charset="0"/>
                                <a:ea typeface="Cambria Math" panose="02040503050406030204" pitchFamily="18" charset="0"/>
                              </a:rPr>
                              <m:t>2</m:t>
                            </m:r>
                          </m:sup>
                        </m:sSup>
                      </m:den>
                    </m:f>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sSub>
                          <m:sSubPr>
                            <m:ctrlPr>
                              <a:rPr lang="en-US" altLang="zh-CN" b="0" i="1" smtClean="0">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𝑓</m:t>
                                </m:r>
                              </m:e>
                            </m:acc>
                          </m:e>
                          <m:sub>
                            <m:r>
                              <a:rPr lang="en-US" altLang="zh-CN" b="0" i="1" smtClean="0">
                                <a:solidFill>
                                  <a:schemeClr val="accent1"/>
                                </a:solidFill>
                                <a:latin typeface="Cambria Math" panose="02040503050406030204" pitchFamily="18" charset="0"/>
                              </a:rPr>
                              <m:t>𝑒𝑥𝑡</m:t>
                            </m:r>
                          </m:sub>
                        </m:sSub>
                      </m:num>
                      <m:den>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𝑚</m:t>
                            </m:r>
                          </m:e>
                          <m:sub>
                            <m:r>
                              <a:rPr lang="en-US" altLang="zh-CN" b="0" i="1" smtClean="0">
                                <a:solidFill>
                                  <a:schemeClr val="accent1"/>
                                </a:solidFill>
                                <a:latin typeface="Cambria Math" panose="02040503050406030204" pitchFamily="18" charset="0"/>
                              </a:rPr>
                              <m:t>𝑖</m:t>
                            </m:r>
                          </m:sub>
                        </m:sSub>
                      </m:den>
                    </m:f>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oMath>
                </a14:m>
                <a:endParaRPr lang="en-US" altLang="zh-CN" dirty="0"/>
              </a:p>
              <a:p>
                <a14:m>
                  <m:oMath xmlns:m="http://schemas.openxmlformats.org/officeDocument/2006/math">
                    <m:func>
                      <m:funcPr>
                        <m:ctrlPr>
                          <a:rPr lang="zh-CN" altLang="en-US" i="1" smtClean="0">
                            <a:latin typeface="Cambria Math" panose="02040503050406030204" pitchFamily="18" charset="0"/>
                          </a:rPr>
                        </m:ctrlPr>
                      </m:funcPr>
                      <m:fName>
                        <m:r>
                          <a:rPr lang="en-US" altLang="zh-CN" b="0" i="1" smtClean="0">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b="0" i="1" smtClean="0">
                                <a:latin typeface="Cambria Math" panose="02040503050406030204" pitchFamily="18" charset="0"/>
                              </a:rPr>
                              <m:t> </m:t>
                            </m:r>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en-US" altLang="zh-CN" dirty="0"/>
              </a:p>
            </p:txBody>
          </p:sp>
        </mc:Choice>
        <mc:Fallback>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74" t="-13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14:m>
                  <m:oMath xmlns:m="http://schemas.openxmlformats.org/officeDocument/2006/math">
                    <m:r>
                      <a:rPr lang="zh-CN" altLang="en-US" i="1" smtClean="0">
                        <a:latin typeface="Cambria Math" panose="02040503050406030204" pitchFamily="18" charset="0"/>
                      </a:rPr>
                      <m:t>和</m:t>
                    </m:r>
                  </m:oMath>
                </a14:m>
                <a:r>
                  <a:rPr lang="zh-CN" altLang="en-US" dirty="0"/>
                  <a:t>点</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b="0" i="0" smtClean="0">
                            <a:latin typeface="Cambria Math" panose="02040503050406030204" pitchFamily="18" charset="0"/>
                          </a:rPr>
                          <m:t>                     </m:t>
                        </m:r>
                        <m:r>
                          <m:rPr>
                            <m:nor/>
                          </m:rPr>
                          <a:rPr lang="en-US" altLang="zh-CN" dirty="0"/>
                          <m:t> </m:t>
                        </m:r>
                      </m:den>
                    </m:f>
                  </m:oMath>
                </a14:m>
                <a:endParaRPr lang="zh-CN" altLang="en-US" dirty="0"/>
              </a:p>
            </p:txBody>
          </p:sp>
        </mc:Choice>
        <mc:Fallback>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fontScale="85000" lnSpcReduction="20000"/>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𝑦</m:t>
                                </m:r>
                              </m:sub>
                            </m:sSub>
                          </m:e>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e>
                        </m:eqArr>
                      </m:e>
                    </m:d>
                    <m:r>
                      <a:rPr lang="en-US" altLang="zh-CN" b="0" i="0" smtClean="0">
                        <a:latin typeface="Cambria Math" panose="02040503050406030204" pitchFamily="18" charset="0"/>
                      </a:rPr>
                      <m:t> </m:t>
                    </m:r>
                  </m:oMath>
                </a14:m>
                <a:r>
                  <a:rPr lang="en-US" altLang="zh-CN" dirty="0"/>
                  <a:t> </a:t>
                </a:r>
                <a:r>
                  <a:rPr lang="zh-CN" altLang="en-US" dirty="0"/>
                  <a:t>解该方程组得拉格朗日乘子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185" t="-3509"/>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𝒑</m:t>
                            </m:r>
                          </m:e>
                          <m:sup>
                            <m:r>
                              <a:rPr lang="en-US" altLang="zh-CN" b="0" i="1" smtClean="0">
                                <a:latin typeface="Cambria Math" panose="02040503050406030204" pitchFamily="18" charset="0"/>
                                <a:ea typeface="Cambria Math" panose="02040503050406030204" pitchFamily="18" charset="0"/>
                              </a:rPr>
                              <m:t>𝑇</m:t>
                            </m:r>
                          </m:sup>
                        </m:sSup>
                        <m:r>
                          <a:rPr lang="en-US" altLang="zh-CN" b="1" i="1" smtClean="0">
                            <a:latin typeface="Cambria Math" panose="02040503050406030204" pitchFamily="18" charset="0"/>
                            <a:ea typeface="Cambria Math" panose="02040503050406030204" pitchFamily="18" charset="0"/>
                          </a:rPr>
                          <m:t>𝑴</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num>
                      <m:den>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𝑴</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𝑴</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25C895FC-C1DE-4603-8092-BD31F3BD3495}"/>
                  </a:ext>
                </a:extLst>
              </p:cNvPr>
              <p:cNvSpPr/>
              <p:nvPr/>
            </p:nvSpPr>
            <p:spPr>
              <a:xfrm>
                <a:off x="8912894" y="1858111"/>
                <a:ext cx="1835439" cy="88126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m:rPr>
                                    <m:brk m:alnAt="7"/>
                                  </m:rP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r>
                              <m:e>
                                <m: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𝑀</m:t>
                                    </m:r>
                                  </m:sub>
                                </m:sSub>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
                        </m:e>
                      </m:d>
                    </m:oMath>
                  </m:oMathPara>
                </a14:m>
                <a:endParaRPr lang="zh-CN" altLang="en-US" dirty="0"/>
              </a:p>
            </p:txBody>
          </p:sp>
        </mc:Choice>
        <mc:Fallback>
          <p:sp>
            <p:nvSpPr>
              <p:cNvPr id="5" name="矩形 4">
                <a:extLst>
                  <a:ext uri="{FF2B5EF4-FFF2-40B4-BE49-F238E27FC236}">
                    <a16:creationId xmlns:a16="http://schemas.microsoft.com/office/drawing/2014/main" id="{25C895FC-C1DE-4603-8092-BD31F3BD3495}"/>
                  </a:ext>
                </a:extLst>
              </p:cNvPr>
              <p:cNvSpPr>
                <a:spLocks noRot="1" noChangeAspect="1" noMove="1" noResize="1" noEditPoints="1" noAdjustHandles="1" noChangeArrowheads="1" noChangeShapeType="1" noTextEdit="1"/>
              </p:cNvSpPr>
              <p:nvPr/>
            </p:nvSpPr>
            <p:spPr>
              <a:xfrm>
                <a:off x="8912894" y="1858111"/>
                <a:ext cx="1835439" cy="8812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5F3F62E-DF04-440D-BD3C-9E54C1108DDD}"/>
                  </a:ext>
                </a:extLst>
              </p:cNvPr>
              <p:cNvSpPr/>
              <p:nvPr/>
            </p:nvSpPr>
            <p:spPr>
              <a:xfrm>
                <a:off x="8739481" y="2982344"/>
                <a:ext cx="2233560" cy="97270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r>
                                  <m:rPr>
                                    <m:sty m:val="p"/>
                                    <m:brk m:alnAt="7"/>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1</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r>
                              <m:e>
                                <m:r>
                                  <a:rPr lang="en-US" altLang="zh-CN" i="1">
                                    <a:latin typeface="Cambria Math" panose="02040503050406030204" pitchFamily="18" charset="0"/>
                                    <a:ea typeface="Cambria Math" panose="02040503050406030204" pitchFamily="18" charset="0"/>
                                  </a:rPr>
                                  <m:t>⋯</m:t>
                                </m:r>
                              </m:e>
                            </m:mr>
                            <m:mr>
                              <m:e>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𝑀</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
                        </m:e>
                      </m:d>
                    </m:oMath>
                  </m:oMathPara>
                </a14:m>
                <a:endParaRPr lang="zh-CN" altLang="en-US" dirty="0"/>
              </a:p>
            </p:txBody>
          </p:sp>
        </mc:Choice>
        <mc:Fallback>
          <p:sp>
            <p:nvSpPr>
              <p:cNvPr id="6" name="矩形 5">
                <a:extLst>
                  <a:ext uri="{FF2B5EF4-FFF2-40B4-BE49-F238E27FC236}">
                    <a16:creationId xmlns:a16="http://schemas.microsoft.com/office/drawing/2014/main" id="{05F3F62E-DF04-440D-BD3C-9E54C1108DDD}"/>
                  </a:ext>
                </a:extLst>
              </p:cNvPr>
              <p:cNvSpPr>
                <a:spLocks noRot="1" noChangeAspect="1" noMove="1" noResize="1" noEditPoints="1" noAdjustHandles="1" noChangeArrowheads="1" noChangeShapeType="1" noTextEdit="1"/>
              </p:cNvSpPr>
              <p:nvPr/>
            </p:nvSpPr>
            <p:spPr>
              <a:xfrm>
                <a:off x="8739481" y="2982344"/>
                <a:ext cx="2233560" cy="9727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B29C5B1C-AA7B-4907-8A2E-AB8D77989F69}"/>
                  </a:ext>
                </a:extLst>
              </p:cNvPr>
              <p:cNvSpPr/>
              <p:nvPr/>
            </p:nvSpPr>
            <p:spPr>
              <a:xfrm>
                <a:off x="9227994" y="4190187"/>
                <a:ext cx="1118255" cy="87581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1</m:t>
                                    </m:r>
                                  </m:sub>
                                </m:sSub>
                              </m:e>
                            </m:mr>
                            <m:mr>
                              <m:e>
                                <m:r>
                                  <a:rPr lang="en-US" altLang="zh-CN" i="1">
                                    <a:latin typeface="Cambria Math" panose="02040503050406030204" pitchFamily="18" charset="0"/>
                                    <a:ea typeface="Cambria Math" panose="02040503050406030204" pitchFamily="18" charset="0"/>
                                  </a:rPr>
                                  <m:t>⋯</m:t>
                                </m:r>
                              </m:e>
                            </m:m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𝑀</m:t>
                                    </m:r>
                                  </m:sub>
                                </m:sSub>
                              </m:e>
                            </m:mr>
                          </m:m>
                        </m:e>
                      </m:d>
                    </m:oMath>
                  </m:oMathPara>
                </a14:m>
                <a:endParaRPr lang="zh-CN" altLang="en-US" dirty="0"/>
              </a:p>
            </p:txBody>
          </p:sp>
        </mc:Choice>
        <mc:Fallback>
          <p:sp>
            <p:nvSpPr>
              <p:cNvPr id="7" name="矩形 6">
                <a:extLst>
                  <a:ext uri="{FF2B5EF4-FFF2-40B4-BE49-F238E27FC236}">
                    <a16:creationId xmlns:a16="http://schemas.microsoft.com/office/drawing/2014/main" id="{B29C5B1C-AA7B-4907-8A2E-AB8D77989F69}"/>
                  </a:ext>
                </a:extLst>
              </p:cNvPr>
              <p:cNvSpPr>
                <a:spLocks noRot="1" noChangeAspect="1" noMove="1" noResize="1" noEditPoints="1" noAdjustHandles="1" noChangeArrowheads="1" noChangeShapeType="1" noTextEdit="1"/>
              </p:cNvSpPr>
              <p:nvPr/>
            </p:nvSpPr>
            <p:spPr>
              <a:xfrm>
                <a:off x="9227994" y="4190187"/>
                <a:ext cx="1118255" cy="87581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r>
                  <a:rPr lang="en-US" altLang="zh-CN" dirty="0">
                    <a:ea typeface="Cambria Math" panose="02040503050406030204" pitchFamily="18" charset="0"/>
                  </a:rPr>
                  <a:t>F</a:t>
                </a:r>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lnSpcReduction="10000"/>
          </a:bodyPr>
          <a:lstStyle/>
          <a:p>
            <a:r>
              <a:rPr lang="en-US" altLang="zh-CN" dirty="0">
                <a:hlinkClick r:id="rId2"/>
              </a:rPr>
              <a:t>https://dl.acm.org/doi/10.1145/2461912.2461984</a:t>
            </a:r>
            <a:endParaRPr lang="en-US" altLang="zh-CN" dirty="0"/>
          </a:p>
          <a:p>
            <a:r>
              <a:rPr lang="en-US" altLang="zh-CN" dirty="0">
                <a:hlinkClick r:id="rId3"/>
              </a:rPr>
              <a:t>https://dl.acm.org/doi/10.1145/2601097.2601152</a:t>
            </a:r>
            <a:endParaRPr lang="en-US" altLang="zh-CN" dirty="0"/>
          </a:p>
          <a:p>
            <a:r>
              <a:rPr lang="en-US" altLang="zh-CN" dirty="0">
                <a:hlinkClick r:id="rId4"/>
              </a:rPr>
              <a:t>https://dl.acm.org/doi/10.1016/j.jvcir.2007.01.005</a:t>
            </a:r>
            <a:endParaRPr lang="en-US" altLang="zh-CN" dirty="0">
              <a:hlinkClick r:id="rId5"/>
            </a:endParaRPr>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14084</TotalTime>
  <Words>10021</Words>
  <Application>Microsoft Office PowerPoint</Application>
  <PresentationFormat>宽屏</PresentationFormat>
  <Paragraphs>919</Paragraphs>
  <Slides>64</Slides>
  <Notes>49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64</vt:i4>
      </vt:variant>
    </vt:vector>
  </HeadingPairs>
  <TitlesOfParts>
    <vt:vector size="72" baseType="lpstr">
      <vt:lpstr>Varela Round</vt:lpstr>
      <vt:lpstr>等线</vt:lpstr>
      <vt:lpstr>微软雅黑</vt:lpstr>
      <vt:lpstr>微软雅黑 Light</vt:lpstr>
      <vt:lpstr>Arial</vt:lpstr>
      <vt:lpstr>Cambria Math</vt:lpstr>
      <vt:lpstr>Wingdings</vt:lpstr>
      <vt:lpstr>Office 主题​​</vt:lpstr>
      <vt:lpstr>效果动图</vt:lpstr>
      <vt:lpstr>目录</vt:lpstr>
      <vt:lpstr>认识流体</vt:lpstr>
      <vt:lpstr>观察流体</vt:lpstr>
      <vt:lpstr>向量微分基础</vt:lpstr>
      <vt:lpstr>Nabla算子</vt:lpstr>
      <vt:lpstr>梯度 (Gradient)</vt:lpstr>
      <vt:lpstr>散度 (Divergence)</vt:lpstr>
      <vt:lpstr>旋度 (Curl)</vt:lpstr>
      <vt:lpstr>拉普拉斯算子(Laplacian)</vt:lpstr>
      <vt:lpstr>物质导数(material derivative)</vt:lpstr>
      <vt:lpstr>速度散度</vt:lpstr>
      <vt:lpstr>Navier-Stokes 方程</vt:lpstr>
      <vt:lpstr>动量方程</vt:lpstr>
      <vt:lpstr>动量方程</vt:lpstr>
      <vt:lpstr>质量守恒方程</vt:lpstr>
      <vt:lpstr>NS方程的解</vt:lpstr>
      <vt:lpstr>NS方程的求解——分步求解思想</vt:lpstr>
      <vt:lpstr>NS方程的求解——分步求解</vt:lpstr>
      <vt:lpstr>NS方程的求解——离散化</vt:lpstr>
      <vt:lpstr>NS方程的分步求解——对流</vt:lpstr>
      <vt:lpstr>NS方程的分步求解——压力/不可压缩</vt:lpstr>
      <vt:lpstr>NS方程的分步求解——压力/不可压缩</vt:lpstr>
      <vt:lpstr>NS方程的分步求解——压力/不可压缩</vt:lpstr>
      <vt:lpstr>一种近似求解NS方程的方法 —— SPH</vt:lpstr>
      <vt:lpstr>SPH</vt:lpstr>
      <vt:lpstr>SPH——核函数的选取</vt:lpstr>
      <vt:lpstr>SPH(Smooth Particle Hydrodynamics)</vt:lpstr>
      <vt:lpstr>SPH——密度</vt:lpstr>
      <vt:lpstr>SPH——压力</vt:lpstr>
      <vt:lpstr>SPH——黏力</vt:lpstr>
      <vt:lpstr>SPH——体积力</vt:lpstr>
      <vt:lpstr>SPH——速度和位移</vt:lpstr>
      <vt:lpstr>SPH——算法</vt:lpstr>
      <vt:lpstr>SPH——邻域搜索</vt:lpstr>
      <vt:lpstr>SPH——修正密度计算</vt:lpstr>
      <vt:lpstr>基于力的动力学</vt:lpstr>
      <vt:lpstr>基于力的动力学的缺陷</vt:lpstr>
      <vt:lpstr>基于位置的动力学</vt:lpstr>
      <vt:lpstr>约束(Constraints)</vt:lpstr>
      <vt:lpstr>基于力的动力学缺陷</vt:lpstr>
      <vt:lpstr>基于位置的动力学 (Position Based Dynamics)</vt:lpstr>
      <vt:lpstr>约束是什么？</vt:lpstr>
      <vt:lpstr>PBD算法</vt:lpstr>
      <vt:lpstr>PBD算法中位置修正</vt:lpstr>
      <vt:lpstr>PBD算法中速度修正</vt:lpstr>
      <vt:lpstr>PBD的物理意义</vt:lpstr>
      <vt:lpstr>高斯最小二乘约束原理</vt:lpstr>
      <vt:lpstr>一个最短路径问题</vt:lpstr>
      <vt:lpstr>从几何意义中获得灵感</vt:lpstr>
      <vt:lpstr>拉格朗日乘子法</vt:lpstr>
      <vt:lpstr>约束优化和求解</vt:lpstr>
      <vt:lpstr>约束投影矩阵形式</vt:lpstr>
      <vt:lpstr>约束投影</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333</cp:revision>
  <dcterms:created xsi:type="dcterms:W3CDTF">2021-05-31T06:56:37Z</dcterms:created>
  <dcterms:modified xsi:type="dcterms:W3CDTF">2021-06-18T00:52:46Z</dcterms:modified>
</cp:coreProperties>
</file>